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Lst>
  <p:notesMasterIdLst>
    <p:notesMasterId r:id="rId19"/>
  </p:notesMasterIdLst>
  <p:sldIdLst>
    <p:sldId id="347" r:id="rId3"/>
    <p:sldId id="350" r:id="rId4"/>
    <p:sldId id="296" r:id="rId5"/>
    <p:sldId id="351" r:id="rId6"/>
    <p:sldId id="352" r:id="rId7"/>
    <p:sldId id="353" r:id="rId8"/>
    <p:sldId id="354" r:id="rId9"/>
    <p:sldId id="359" r:id="rId10"/>
    <p:sldId id="360" r:id="rId11"/>
    <p:sldId id="345" r:id="rId12"/>
    <p:sldId id="355" r:id="rId13"/>
    <p:sldId id="356" r:id="rId14"/>
    <p:sldId id="357" r:id="rId15"/>
    <p:sldId id="358" r:id="rId16"/>
    <p:sldId id="361" r:id="rId17"/>
    <p:sldId id="349" r:id="rId1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695" autoAdjust="0"/>
    <p:restoredTop sz="94660"/>
  </p:normalViewPr>
  <p:slideViewPr>
    <p:cSldViewPr snapToGrid="0" showGuides="1">
      <p:cViewPr varScale="1">
        <p:scale>
          <a:sx n="93" d="100"/>
          <a:sy n="93" d="100"/>
        </p:scale>
        <p:origin x="276" y="66"/>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F8CE93-3421-4A9C-A82A-A596695197CE}" type="datetimeFigureOut">
              <a:rPr lang="zh-CN" altLang="en-US" smtClean="0"/>
              <a:t>2025-09-15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CD60EB-E9B4-4072-ADC6-C3A0134EA174}" type="slidenum">
              <a:rPr lang="zh-CN" altLang="en-US" smtClean="0"/>
              <a:t>‹#›</a:t>
            </a:fld>
            <a:endParaRPr lang="zh-CN" altLang="en-US"/>
          </a:p>
        </p:txBody>
      </p:sp>
    </p:spTree>
    <p:extLst>
      <p:ext uri="{BB962C8B-B14F-4D97-AF65-F5344CB8AC3E}">
        <p14:creationId xmlns:p14="http://schemas.microsoft.com/office/powerpoint/2010/main" val="3421174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16</a:t>
            </a:fld>
            <a:endParaRPr lang="zh-CN" altLang="en-US"/>
          </a:p>
        </p:txBody>
      </p:sp>
    </p:spTree>
    <p:extLst>
      <p:ext uri="{BB962C8B-B14F-4D97-AF65-F5344CB8AC3E}">
        <p14:creationId xmlns:p14="http://schemas.microsoft.com/office/powerpoint/2010/main" val="16468108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643786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8410984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a16="http://schemas.microsoft.com/office/drawing/2014/main" xmlns=""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17451718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665322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253653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255700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293165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audio" Target="../media/audio1.wav"/><Relationship Id="rId4" Type="http://schemas.openxmlformats.org/officeDocument/2006/relationships/slideLayout" Target="../slideLayouts/slideLayout8.xml"/><Relationship Id="rId9"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a16="http://schemas.microsoft.com/office/drawing/2014/main" xmlns=""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a16="http://schemas.microsoft.com/office/drawing/2014/main" xmlns=""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157583829"/>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棱台 2"/>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Section A (1a-2)</a:t>
            </a:r>
            <a:endParaRPr lang="zh-CN" altLang="en-US" sz="4656" b="1">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86895822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3"/>
                                        </p:tgtEl>
                                        <p:attrNameLst>
                                          <p:attrName>ppt_x</p:attrName>
                                          <p:attrName>ppt_y</p:attrName>
                                        </p:attrNameLst>
                                      </p:cBhvr>
                                    </p:animMotion>
                                    <p:animRot by="1500000">
                                      <p:cBhvr>
                                        <p:cTn id="13" dur="125" fill="hold">
                                          <p:stCondLst>
                                            <p:cond delay="0"/>
                                          </p:stCondLst>
                                        </p:cTn>
                                        <p:tgtEl>
                                          <p:spTgt spid="3"/>
                                        </p:tgtEl>
                                        <p:attrNameLst>
                                          <p:attrName>r</p:attrName>
                                        </p:attrNameLst>
                                      </p:cBhvr>
                                    </p:animRot>
                                    <p:animRot by="-1500000">
                                      <p:cBhvr>
                                        <p:cTn id="14" dur="125" fill="hold">
                                          <p:stCondLst>
                                            <p:cond delay="125"/>
                                          </p:stCondLst>
                                        </p:cTn>
                                        <p:tgtEl>
                                          <p:spTgt spid="3"/>
                                        </p:tgtEl>
                                        <p:attrNameLst>
                                          <p:attrName>r</p:attrName>
                                        </p:attrNameLst>
                                      </p:cBhvr>
                                    </p:animRot>
                                    <p:animRot by="-1500000">
                                      <p:cBhvr>
                                        <p:cTn id="15" dur="125" fill="hold">
                                          <p:stCondLst>
                                            <p:cond delay="250"/>
                                          </p:stCondLst>
                                        </p:cTn>
                                        <p:tgtEl>
                                          <p:spTgt spid="3"/>
                                        </p:tgtEl>
                                        <p:attrNameLst>
                                          <p:attrName>r</p:attrName>
                                        </p:attrNameLst>
                                      </p:cBhvr>
                                    </p:animRot>
                                    <p:animRot by="1500000">
                                      <p:cBhvr>
                                        <p:cTn id="16"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000" y="209677"/>
            <a:ext cx="11430001" cy="577785"/>
            <a:chOff x="381000" y="209677"/>
            <a:chExt cx="11430001" cy="577785"/>
          </a:xfrm>
        </p:grpSpPr>
        <p:grpSp>
          <p:nvGrpSpPr>
            <p:cNvPr id="21" name="组合 20"/>
            <p:cNvGrpSpPr/>
            <p:nvPr userDrawn="1"/>
          </p:nvGrpSpPr>
          <p:grpSpPr>
            <a:xfrm>
              <a:off x="381000" y="209677"/>
              <a:ext cx="771985" cy="577785"/>
              <a:chOff x="7201355" y="2798675"/>
              <a:chExt cx="771985" cy="577785"/>
            </a:xfrm>
          </p:grpSpPr>
          <p:sp>
            <p:nvSpPr>
              <p:cNvPr id="23" name="平行四边形 22"/>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3622979" y="103386"/>
            <a:ext cx="5746402" cy="669887"/>
            <a:chOff x="3606630" y="897473"/>
            <a:chExt cx="4749093" cy="669887"/>
          </a:xfrm>
        </p:grpSpPr>
        <p:pic>
          <p:nvPicPr>
            <p:cNvPr id="28" name="图片 27" descr="阴影"/>
            <p:cNvPicPr>
              <a:picLocks noChangeAspect="1"/>
            </p:cNvPicPr>
            <p:nvPr/>
          </p:nvPicPr>
          <p:blipFill>
            <a:blip r:embed="rId2"/>
            <a:stretch>
              <a:fillRect/>
            </a:stretch>
          </p:blipFill>
          <p:spPr>
            <a:xfrm>
              <a:off x="3606630" y="897473"/>
              <a:ext cx="4749093" cy="669887"/>
            </a:xfrm>
            <a:prstGeom prst="rect">
              <a:avLst/>
            </a:prstGeom>
          </p:spPr>
        </p:pic>
        <p:sp>
          <p:nvSpPr>
            <p:cNvPr id="29" name="文本框 28"/>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能力提升</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425819"/>
            <a:ext cx="11430000" cy="283282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一、阅读理解</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阅读下面语篇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从每题所给的</a:t>
            </a: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B</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C</a:t>
            </a:r>
            <a:r>
              <a:rPr lang="zh-CN" altLang="zh-CN" sz="2800">
                <a:solidFill>
                  <a:srgbClr val="000000"/>
                </a:solidFill>
                <a:latin typeface="Times New Roman" panose="02020603050405020304" pitchFamily="18" charset="0"/>
                <a:cs typeface="Times New Roman" panose="02020603050405020304" pitchFamily="18" charset="0"/>
              </a:rPr>
              <a:t>三个选项中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选出最佳选项。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Jack and Bob are going to high school.Jack wants to be an engineer.He is going to build roads, bridges and houses.Bob is interested in science, but he is going to study medicine.He wants to be a doctor.</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2908581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931733"/>
            <a:ext cx="11430000" cy="3953133"/>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Kate is good at music.She wants to be a singer.She is going to sing and dance for people.Joan wants to be an astronaut (</a:t>
            </a:r>
            <a:r>
              <a:rPr lang="zh-CN" altLang="zh-CN" sz="2800">
                <a:solidFill>
                  <a:srgbClr val="000000"/>
                </a:solidFill>
                <a:latin typeface="Times New Roman" panose="02020603050405020304" pitchFamily="18" charset="0"/>
                <a:cs typeface="Times New Roman" panose="02020603050405020304" pitchFamily="18" charset="0"/>
              </a:rPr>
              <a:t>宇航员</a:t>
            </a:r>
            <a:r>
              <a:rPr lang="en-US" altLang="zh-CN" sz="2800">
                <a:solidFill>
                  <a:srgbClr val="000000"/>
                </a:solidFill>
                <a:latin typeface="Times New Roman" panose="02020603050405020304" pitchFamily="18" charset="0"/>
                <a:cs typeface="Times New Roman" panose="02020603050405020304" pitchFamily="18" charset="0"/>
              </a:rPr>
              <a:t>).She says, “I am going to explore space some day.” “What do you want to be, Alice?” Joan asks me, “Oh, I want to be a teacher.When I grow up, I am going to teach in the countryside.”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Each of us is doing his or her best at school.I am sure we will do something good for our country.</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2391359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42550"/>
            <a:ext cx="11430000" cy="56938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.The text talks about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students’ dreams.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A.two</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B.three</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C.five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.Who wants to be a doctor?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A.Joan.	</a:t>
            </a:r>
            <a:r>
              <a:rPr lang="en-US" altLang="zh-CN" sz="2800" smtClean="0">
                <a:solidFill>
                  <a:srgbClr val="000000"/>
                </a:solidFill>
                <a:latin typeface="Times New Roman" panose="02020603050405020304" pitchFamily="18" charset="0"/>
                <a:cs typeface="Times New Roman" panose="02020603050405020304" pitchFamily="18" charset="0"/>
              </a:rPr>
              <a:t>	B.Jack</a:t>
            </a:r>
            <a:r>
              <a:rPr lang="en-US" altLang="zh-CN" sz="2800">
                <a:solidFill>
                  <a:srgbClr val="000000"/>
                </a:solidFill>
                <a:latin typeface="Times New Roman" panose="02020603050405020304" pitchFamily="18" charset="0"/>
                <a:cs typeface="Times New Roman" panose="02020603050405020304" pitchFamily="18" charset="0"/>
              </a:rPr>
              <a:t>.	C.Bob.</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.The third student is good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A.medicine	</a:t>
            </a:r>
            <a:r>
              <a:rPr lang="en-US" altLang="zh-CN" sz="2800" smtClean="0">
                <a:solidFill>
                  <a:srgbClr val="000000"/>
                </a:solidFill>
                <a:latin typeface="Times New Roman" panose="02020603050405020304" pitchFamily="18" charset="0"/>
                <a:cs typeface="Times New Roman" panose="02020603050405020304" pitchFamily="18" charset="0"/>
              </a:rPr>
              <a:t>B.music</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C.space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.Where does Alice want to teach?</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A.On a farm.</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B.In the countryside.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C.At home.</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3914712" y="327428"/>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
        <p:nvSpPr>
          <p:cNvPr id="4" name="矩形 3"/>
          <p:cNvSpPr/>
          <p:nvPr/>
        </p:nvSpPr>
        <p:spPr>
          <a:xfrm>
            <a:off x="4541436" y="1416489"/>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
        <p:nvSpPr>
          <p:cNvPr id="6" name="矩形 5"/>
          <p:cNvSpPr/>
          <p:nvPr/>
        </p:nvSpPr>
        <p:spPr>
          <a:xfrm>
            <a:off x="4964950" y="2535441"/>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B</a:t>
            </a:r>
            <a:endParaRPr lang="zh-CN" altLang="en-US" sz="2800"/>
          </a:p>
        </p:txBody>
      </p:sp>
      <p:sp>
        <p:nvSpPr>
          <p:cNvPr id="7" name="矩形 6"/>
          <p:cNvSpPr/>
          <p:nvPr/>
        </p:nvSpPr>
        <p:spPr>
          <a:xfrm>
            <a:off x="5488932" y="3665598"/>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B</a:t>
            </a:r>
            <a:endParaRPr lang="zh-CN" altLang="en-US" sz="2800"/>
          </a:p>
        </p:txBody>
      </p:sp>
    </p:spTree>
    <p:extLst>
      <p:ext uri="{BB962C8B-B14F-4D97-AF65-F5344CB8AC3E}">
        <p14:creationId xmlns:p14="http://schemas.microsoft.com/office/powerpoint/2010/main" val="1674301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17826"/>
            <a:ext cx="11430000" cy="619374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二、阅读还原</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阅读下面短文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根据语篇内容</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从下面所给的选项中选出能填入空白处的最佳选项</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使短文意思通顺。选项中有一项为多余项。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Everyone wants to realize his or her dream, and so do I.I’ve made some mistakes while following my dream.</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1</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5175">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Don’t</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keep</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your</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dream</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a</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secret.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2</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I felt the same way.I once dreamed of becoming an actor, and I knew that many people thought the dream was almost impossible to realize.</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3</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But I soon realized maybe some people could give me useful suggestions if I told them about my dream.This turned out to be true.So if you’re really sure about your dream, tell it to anyone who wants to hear it.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5165503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96980"/>
            <a:ext cx="11430000" cy="5073440"/>
          </a:xfrm>
          <a:prstGeom prst="rect">
            <a:avLst/>
          </a:prstGeom>
        </p:spPr>
        <p:txBody>
          <a:bodyPr>
            <a:spAutoFit/>
          </a:bodyPr>
          <a:lstStyle/>
          <a:p>
            <a:pPr indent="765175">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Don’t</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hope</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your</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dream</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to</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come</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true</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on</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its</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own.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Some people may succeed just because of good luck.</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4</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If you really want to realize your dream, you have to work hard for it.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5175">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Don’t</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go</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without</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preparation.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As an old saying goes, “Luck is when opportunity meets preparation.”When you find a chance, you should take it, but you must make sure you are ready for it.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5</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You may meet many problems as you follow your dream.I hope my suggestions will help you.</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0908670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868233"/>
            <a:ext cx="11430000" cy="3953133"/>
          </a:xfrm>
          <a:prstGeom prst="rect">
            <a:avLst/>
          </a:prstGeom>
          <a:ln>
            <a:solidFill>
              <a:schemeClr val="tx1"/>
            </a:solidFill>
          </a:ln>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A.So I kept my dream a secret.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B.Or you may find it difficult to control(</a:t>
            </a:r>
            <a:r>
              <a:rPr lang="zh-CN" altLang="zh-CN" sz="2800">
                <a:solidFill>
                  <a:srgbClr val="000000"/>
                </a:solidFill>
                <a:latin typeface="Times New Roman" panose="02020603050405020304" pitchFamily="18" charset="0"/>
                <a:cs typeface="Times New Roman" panose="02020603050405020304" pitchFamily="18" charset="0"/>
              </a:rPr>
              <a:t>控制</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C.A good dream will tell you what to do next.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D.But just waiting for good luck will be a waste of time.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E.Many people are embarrassed(</a:t>
            </a:r>
            <a:r>
              <a:rPr lang="zh-CN" altLang="zh-CN" sz="2800">
                <a:solidFill>
                  <a:srgbClr val="000000"/>
                </a:solidFill>
                <a:latin typeface="Times New Roman" panose="02020603050405020304" pitchFamily="18" charset="0"/>
                <a:cs typeface="Times New Roman" panose="02020603050405020304" pitchFamily="18" charset="0"/>
              </a:rPr>
              <a:t>窘迫的</a:t>
            </a:r>
            <a:r>
              <a:rPr lang="en-US" altLang="zh-CN" sz="2800">
                <a:solidFill>
                  <a:srgbClr val="000000"/>
                </a:solidFill>
                <a:latin typeface="Times New Roman" panose="02020603050405020304" pitchFamily="18" charset="0"/>
                <a:cs typeface="Times New Roman" panose="02020603050405020304" pitchFamily="18" charset="0"/>
              </a:rPr>
              <a:t>)about letting others know their dreams.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F.Now I will share them with you so that you won’t make similar mistakes.</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4942369"/>
            <a:ext cx="2095445" cy="592213"/>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b="1">
                <a:solidFill>
                  <a:srgbClr val="FF0000"/>
                </a:solidFill>
                <a:latin typeface="Times New Roman" panose="02020603050405020304" pitchFamily="18" charset="0"/>
                <a:cs typeface="Times New Roman" panose="02020603050405020304" pitchFamily="18" charset="0"/>
              </a:rPr>
              <a:t>1</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5</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smtClean="0">
                <a:solidFill>
                  <a:srgbClr val="FF0000"/>
                </a:solidFill>
                <a:latin typeface="Times New Roman" panose="02020603050405020304" pitchFamily="18" charset="0"/>
                <a:cs typeface="Times New Roman" panose="02020603050405020304" pitchFamily="18" charset="0"/>
              </a:rPr>
              <a:t>FEADB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946971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9986713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500417" y="336338"/>
            <a:ext cx="2646878" cy="1107996"/>
          </a:xfrm>
          <a:prstGeom prst="rect">
            <a:avLst/>
          </a:prstGeom>
          <a:noFill/>
        </p:spPr>
        <p:txBody>
          <a:bodyPr wrap="none" lIns="91440" tIns="45720" rIns="91440" bIns="45720">
            <a:spAutoFit/>
            <a:scene3d>
              <a:camera prst="obliqueTopLeft"/>
              <a:lightRig rig="threePt" dir="t"/>
            </a:scene3d>
          </a:bodyPr>
          <a:lstStyle/>
          <a:p>
            <a:pPr algn="ctr"/>
            <a:r>
              <a:rPr lang="zh-CN" altLang="en-US" sz="6600" b="1" dirty="0" smtClean="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rPr>
              <a:t>目    录</a:t>
            </a:r>
            <a:endParaRPr lang="zh-CN" altLang="en-US" sz="6600" b="1" dirty="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endParaRPr>
          </a:p>
        </p:txBody>
      </p:sp>
      <p:sp>
        <p:nvSpPr>
          <p:cNvPr id="25" name="圆角矩形 24">
            <a:hlinkClick r:id="rId2" action="ppaction://hlinksldjump"/>
          </p:cNvPr>
          <p:cNvSpPr/>
          <p:nvPr/>
        </p:nvSpPr>
        <p:spPr>
          <a:xfrm>
            <a:off x="2659348" y="1992087"/>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基础巩固</a:t>
            </a:r>
            <a:endParaRPr lang="zh-CN" altLang="en-US" sz="3600" dirty="0">
              <a:solidFill>
                <a:prstClr val="white"/>
              </a:solidFill>
              <a:latin typeface="华文隶书" panose="02010800040101010101" pitchFamily="2" charset="-122"/>
              <a:ea typeface="华文隶书" panose="02010800040101010101" pitchFamily="2" charset="-122"/>
            </a:endParaRPr>
          </a:p>
        </p:txBody>
      </p:sp>
      <p:sp>
        <p:nvSpPr>
          <p:cNvPr id="26" name="圆角矩形 25">
            <a:hlinkClick r:id="rId3" action="ppaction://hlinksldjump"/>
          </p:cNvPr>
          <p:cNvSpPr/>
          <p:nvPr/>
        </p:nvSpPr>
        <p:spPr>
          <a:xfrm>
            <a:off x="5025863" y="3225639"/>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能力提升</a:t>
            </a:r>
            <a:endParaRPr lang="zh-CN" altLang="en-US" sz="3600" dirty="0">
              <a:solidFill>
                <a:prstClr val="white"/>
              </a:solidFill>
              <a:latin typeface="华文隶书" panose="02010800040101010101" pitchFamily="2" charset="-122"/>
              <a:ea typeface="华文隶书" panose="02010800040101010101" pitchFamily="2" charset="-122"/>
            </a:endParaRPr>
          </a:p>
        </p:txBody>
      </p:sp>
      <p:pic>
        <p:nvPicPr>
          <p:cNvPr id="28" name="Picture 2" descr="花朵ppt素材设计素材免费下载 花朵ppt素材设计图片 千图网平面设计 "/>
          <p:cNvPicPr>
            <a:picLocks noChangeAspect="1" noChangeArrowheads="1"/>
          </p:cNvPicPr>
          <p:nvPr/>
        </p:nvPicPr>
        <p:blipFill rotWithShape="1">
          <a:blip r:embed="rId4">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a:off x="7612577" y="7210546"/>
            <a:ext cx="872836" cy="68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02533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基础巩固</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979096"/>
            <a:ext cx="7106433"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一、根据画线部分的发音将以下单词分类</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r>
              <a:rPr lang="en-US"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1631582"/>
            <a:ext cx="11430000" cy="1152367"/>
          </a:xfrm>
          <a:prstGeom prst="rect">
            <a:avLst/>
          </a:prstGeom>
          <a:ln>
            <a:solidFill>
              <a:schemeClr val="tx1"/>
            </a:solidFill>
          </a:ln>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fa</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th</a:t>
            </a:r>
            <a:r>
              <a:rPr lang="en-US" altLang="zh-CN" sz="2800">
                <a:solidFill>
                  <a:srgbClr val="000000"/>
                </a:solidFill>
                <a:latin typeface="Times New Roman" panose="02020603050405020304" pitchFamily="18" charset="0"/>
                <a:cs typeface="Times New Roman" panose="02020603050405020304" pitchFamily="18" charset="0"/>
              </a:rPr>
              <a:t>er</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h</a:t>
            </a:r>
            <a:r>
              <a:rPr lang="en-US" altLang="zh-CN" sz="2800">
                <a:solidFill>
                  <a:srgbClr val="000000"/>
                </a:solidFill>
                <a:latin typeface="Times New Roman" panose="02020603050405020304" pitchFamily="18" charset="0"/>
                <a:cs typeface="Times New Roman" panose="02020603050405020304" pitchFamily="18" charset="0"/>
              </a:rPr>
              <a:t>abit</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u</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s</a:t>
            </a:r>
            <a:r>
              <a:rPr lang="en-US" altLang="zh-CN" sz="2800">
                <a:solidFill>
                  <a:srgbClr val="000000"/>
                </a:solidFill>
                <a:latin typeface="Times New Roman" panose="02020603050405020304" pitchFamily="18" charset="0"/>
                <a:cs typeface="Times New Roman" panose="02020603050405020304" pitchFamily="18" charset="0"/>
              </a:rPr>
              <a:t>ually</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wh</a:t>
            </a:r>
            <a:r>
              <a:rPr lang="en-US" altLang="zh-CN" sz="2800">
                <a:solidFill>
                  <a:srgbClr val="000000"/>
                </a:solidFill>
                <a:latin typeface="Times New Roman" panose="02020603050405020304" pitchFamily="18" charset="0"/>
                <a:cs typeface="Times New Roman" panose="02020603050405020304" pitchFamily="18" charset="0"/>
              </a:rPr>
              <a:t>at</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qu</a:t>
            </a:r>
            <a:r>
              <a:rPr lang="en-US" altLang="zh-CN" sz="2800">
                <a:solidFill>
                  <a:srgbClr val="000000"/>
                </a:solidFill>
                <a:latin typeface="Times New Roman" panose="02020603050405020304" pitchFamily="18" charset="0"/>
                <a:cs typeface="Times New Roman" panose="02020603050405020304" pitchFamily="18" charset="0"/>
              </a:rPr>
              <a:t>een</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ma</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th</a:t>
            </a:r>
            <a:r>
              <a:rPr lang="en-US" altLang="zh-CN" sz="2800">
                <a:solidFill>
                  <a:srgbClr val="000000"/>
                </a:solidFill>
                <a:latin typeface="Times New Roman" panose="02020603050405020304" pitchFamily="18" charset="0"/>
                <a:cs typeface="Times New Roman" panose="02020603050405020304" pitchFamily="18" charset="0"/>
              </a:rPr>
              <a:t>s</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th</a:t>
            </a:r>
            <a:r>
              <a:rPr lang="en-US" altLang="zh-CN" sz="2800">
                <a:solidFill>
                  <a:srgbClr val="000000"/>
                </a:solidFill>
                <a:latin typeface="Times New Roman" panose="02020603050405020304" pitchFamily="18" charset="0"/>
                <a:cs typeface="Times New Roman" panose="02020603050405020304" pitchFamily="18" charset="0"/>
              </a:rPr>
              <a:t>an</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c</a:t>
            </a:r>
            <a:r>
              <a:rPr lang="en-US" altLang="zh-CN" sz="2800">
                <a:solidFill>
                  <a:srgbClr val="000000"/>
                </a:solidFill>
                <a:latin typeface="Times New Roman" panose="02020603050405020304" pitchFamily="18" charset="0"/>
                <a:cs typeface="Times New Roman" panose="02020603050405020304" pitchFamily="18" charset="0"/>
              </a:rPr>
              <a:t>tor</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qu</a:t>
            </a:r>
            <a:r>
              <a:rPr lang="en-US" altLang="zh-CN" sz="2800">
                <a:solidFill>
                  <a:srgbClr val="000000"/>
                </a:solidFill>
                <a:latin typeface="Times New Roman" panose="02020603050405020304" pitchFamily="18" charset="0"/>
                <a:cs typeface="Times New Roman" panose="02020603050405020304" pitchFamily="18" charset="0"/>
              </a:rPr>
              <a:t>iet</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wh</a:t>
            </a:r>
            <a:r>
              <a:rPr lang="en-US" altLang="zh-CN" sz="2800">
                <a:solidFill>
                  <a:srgbClr val="000000"/>
                </a:solidFill>
                <a:latin typeface="Times New Roman" panose="02020603050405020304" pitchFamily="18" charset="0"/>
                <a:cs typeface="Times New Roman" panose="02020603050405020304" pitchFamily="18" charset="0"/>
              </a:rPr>
              <a:t>o</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sh</a:t>
            </a:r>
            <a:r>
              <a:rPr lang="en-US" altLang="zh-CN" sz="2800">
                <a:solidFill>
                  <a:srgbClr val="000000"/>
                </a:solidFill>
                <a:latin typeface="Times New Roman" panose="02020603050405020304" pitchFamily="18" charset="0"/>
                <a:cs typeface="Times New Roman" panose="02020603050405020304" pitchFamily="18" charset="0"/>
              </a:rPr>
              <a:t>are</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w</a:t>
            </a:r>
            <a:r>
              <a:rPr lang="en-US" altLang="zh-CN" sz="2800">
                <a:solidFill>
                  <a:srgbClr val="000000"/>
                </a:solidFill>
                <a:latin typeface="Times New Roman" panose="02020603050405020304" pitchFamily="18" charset="0"/>
                <a:cs typeface="Times New Roman" panose="02020603050405020304" pitchFamily="18" charset="0"/>
              </a:rPr>
              <a:t>ant</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c</a:t>
            </a:r>
            <a:r>
              <a:rPr lang="en-US" altLang="zh-CN" sz="2800">
                <a:solidFill>
                  <a:srgbClr val="000000"/>
                </a:solidFill>
                <a:latin typeface="Times New Roman" panose="02020603050405020304" pitchFamily="18" charset="0"/>
                <a:cs typeface="Times New Roman" panose="02020603050405020304" pitchFamily="18" charset="0"/>
              </a:rPr>
              <a:t>ook</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televi</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s</a:t>
            </a:r>
            <a:r>
              <a:rPr lang="en-US" altLang="zh-CN" sz="2800">
                <a:solidFill>
                  <a:srgbClr val="000000"/>
                </a:solidFill>
                <a:latin typeface="Times New Roman" panose="02020603050405020304" pitchFamily="18" charset="0"/>
                <a:cs typeface="Times New Roman" panose="02020603050405020304" pitchFamily="18" charset="0"/>
              </a:rPr>
              <a:t>ion</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th</a:t>
            </a:r>
            <a:r>
              <a:rPr lang="en-US" altLang="zh-CN" sz="2800">
                <a:solidFill>
                  <a:srgbClr val="000000"/>
                </a:solidFill>
                <a:latin typeface="Times New Roman" panose="02020603050405020304" pitchFamily="18" charset="0"/>
                <a:cs typeface="Times New Roman" panose="02020603050405020304" pitchFamily="18" charset="0"/>
              </a:rPr>
              <a:t>ink</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s</a:t>
            </a:r>
            <a:r>
              <a:rPr lang="en-US" altLang="zh-CN" sz="2800">
                <a:solidFill>
                  <a:srgbClr val="000000"/>
                </a:solidFill>
                <a:latin typeface="Times New Roman" panose="02020603050405020304" pitchFamily="18" charset="0"/>
                <a:cs typeface="Times New Roman" panose="02020603050405020304" pitchFamily="18" charset="0"/>
              </a:rPr>
              <a:t>ugar</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9" name="矩形 18"/>
          <p:cNvSpPr>
            <a:spLocks noChangeAspect="1"/>
          </p:cNvSpPr>
          <p:nvPr/>
        </p:nvSpPr>
        <p:spPr>
          <a:xfrm>
            <a:off x="381000" y="2948333"/>
            <a:ext cx="4229100" cy="2332946"/>
          </a:xfrm>
          <a:prstGeom prst="rect">
            <a:avLst/>
          </a:prstGeom>
        </p:spPr>
        <p:txBody>
          <a:bodyPr wrap="square">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./h/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./w/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smtClean="0">
                <a:solidFill>
                  <a:srgbClr val="000000"/>
                </a:solidFill>
                <a:latin typeface="Times New Roman" panose="02020603050405020304" pitchFamily="18" charset="0"/>
                <a:cs typeface="Times New Roman" panose="02020603050405020304" pitchFamily="18" charset="0"/>
              </a:rPr>
              <a:t>./</a:t>
            </a:r>
            <a:r>
              <a:rPr lang="el-GR" altLang="zh-CN" sz="2800" smtClean="0">
                <a:latin typeface="Times New Roman" panose="02020603050405020304" pitchFamily="18" charset="0"/>
                <a:cs typeface="Times New Roman" panose="02020603050405020304" pitchFamily="18" charset="0"/>
              </a:rPr>
              <a:t>θ</a:t>
            </a:r>
            <a:r>
              <a:rPr lang="en-US" altLang="zh-CN" sz="2800" smtClean="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NEU-BZ-S92"/>
                <a:ea typeface="NEU-BZ-S92"/>
                <a:cs typeface="Times New Roman" panose="02020603050405020304" pitchFamily="18" charset="0"/>
              </a:rPr>
              <a:t>ð</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20" name="矩形 19"/>
          <p:cNvSpPr>
            <a:spLocks noChangeAspect="1"/>
          </p:cNvSpPr>
          <p:nvPr/>
        </p:nvSpPr>
        <p:spPr>
          <a:xfrm>
            <a:off x="6337913" y="2948333"/>
            <a:ext cx="4229100" cy="2332946"/>
          </a:xfrm>
          <a:prstGeom prst="rect">
            <a:avLst/>
          </a:prstGeom>
        </p:spPr>
        <p:txBody>
          <a:bodyPr wrap="square">
            <a:spAutoFit/>
          </a:bodyPr>
          <a:lstStyle/>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./k/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6</a:t>
            </a:r>
            <a:r>
              <a:rPr lang="en-US" altLang="zh-CN" sz="2800">
                <a:solidFill>
                  <a:srgbClr val="000000"/>
                </a:solidFill>
                <a:latin typeface="Times New Roman" panose="02020603050405020304" pitchFamily="18" charset="0"/>
                <a:cs typeface="Times New Roman" panose="02020603050405020304" pitchFamily="18" charset="0"/>
              </a:rPr>
              <a:t>./kw/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7</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NEU-BZ-S92"/>
                <a:ea typeface="NEU-BZ-S92"/>
                <a:cs typeface="Times New Roman" panose="02020603050405020304" pitchFamily="18" charset="0"/>
              </a:rPr>
              <a:t>ʃ</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8</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NEU-BZ-S92"/>
                <a:ea typeface="NEU-BZ-S92"/>
                <a:cs typeface="Times New Roman" panose="02020603050405020304" pitchFamily="18" charset="0"/>
              </a:rPr>
              <a:t>ʒ</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8" name="矩形 17"/>
          <p:cNvSpPr>
            <a:spLocks noChangeAspect="1"/>
          </p:cNvSpPr>
          <p:nvPr/>
        </p:nvSpPr>
        <p:spPr>
          <a:xfrm>
            <a:off x="1152985" y="2938703"/>
            <a:ext cx="1879041"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habit</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who</a:t>
            </a:r>
            <a:endParaRPr lang="zh-CN" altLang="en-US" sz="2800"/>
          </a:p>
        </p:txBody>
      </p:sp>
      <p:sp>
        <p:nvSpPr>
          <p:cNvPr id="21" name="矩形 20"/>
          <p:cNvSpPr>
            <a:spLocks noChangeAspect="1"/>
          </p:cNvSpPr>
          <p:nvPr/>
        </p:nvSpPr>
        <p:spPr>
          <a:xfrm>
            <a:off x="1307098" y="3506615"/>
            <a:ext cx="2297424"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what</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want</a:t>
            </a:r>
            <a:r>
              <a:rPr lang="zh-CN" altLang="en-US" sz="2800">
                <a:solidFill>
                  <a:srgbClr val="FF0000"/>
                </a:solidFill>
                <a:latin typeface="Times New Roman" panose="02020603050405020304" pitchFamily="18" charset="0"/>
              </a:rPr>
              <a:t>　</a:t>
            </a:r>
            <a:endParaRPr lang="zh-CN" altLang="en-US" sz="2800"/>
          </a:p>
        </p:txBody>
      </p:sp>
      <p:sp>
        <p:nvSpPr>
          <p:cNvPr id="22" name="矩形 21"/>
          <p:cNvSpPr>
            <a:spLocks noChangeAspect="1"/>
          </p:cNvSpPr>
          <p:nvPr/>
        </p:nvSpPr>
        <p:spPr>
          <a:xfrm>
            <a:off x="1307098" y="4064897"/>
            <a:ext cx="2496196"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maths</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think</a:t>
            </a:r>
            <a:r>
              <a:rPr lang="zh-CN" altLang="en-US" sz="2800">
                <a:solidFill>
                  <a:srgbClr val="FF0000"/>
                </a:solidFill>
                <a:latin typeface="Times New Roman" panose="02020603050405020304" pitchFamily="18" charset="0"/>
              </a:rPr>
              <a:t>　</a:t>
            </a:r>
            <a:endParaRPr lang="zh-CN" altLang="en-US" sz="2800"/>
          </a:p>
        </p:txBody>
      </p:sp>
      <p:sp>
        <p:nvSpPr>
          <p:cNvPr id="23" name="矩形 22"/>
          <p:cNvSpPr>
            <a:spLocks noChangeAspect="1"/>
          </p:cNvSpPr>
          <p:nvPr/>
        </p:nvSpPr>
        <p:spPr>
          <a:xfrm>
            <a:off x="1207712" y="4623179"/>
            <a:ext cx="1997663"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father</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than</a:t>
            </a:r>
            <a:endParaRPr lang="zh-CN" altLang="en-US" sz="2800"/>
          </a:p>
        </p:txBody>
      </p:sp>
      <p:sp>
        <p:nvSpPr>
          <p:cNvPr id="24" name="矩形 23"/>
          <p:cNvSpPr>
            <a:spLocks noChangeAspect="1"/>
          </p:cNvSpPr>
          <p:nvPr/>
        </p:nvSpPr>
        <p:spPr>
          <a:xfrm>
            <a:off x="7176997" y="2948333"/>
            <a:ext cx="1957587"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actor</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cook</a:t>
            </a:r>
            <a:endParaRPr lang="zh-CN" altLang="en-US" sz="2800"/>
          </a:p>
        </p:txBody>
      </p:sp>
      <p:sp>
        <p:nvSpPr>
          <p:cNvPr id="25" name="矩形 24"/>
          <p:cNvSpPr>
            <a:spLocks noChangeAspect="1"/>
          </p:cNvSpPr>
          <p:nvPr/>
        </p:nvSpPr>
        <p:spPr>
          <a:xfrm>
            <a:off x="7411794" y="3466163"/>
            <a:ext cx="2475358" cy="567912"/>
          </a:xfrm>
          <a:prstGeom prst="rect">
            <a:avLst/>
          </a:prstGeom>
        </p:spPr>
        <p:txBody>
          <a:bodyPr wrap="none">
            <a:spAutoFit/>
          </a:bodyPr>
          <a:lstStyle/>
          <a:p>
            <a:pPr>
              <a:lnSpc>
                <a:spcPct val="120000"/>
              </a:lnSpc>
            </a:pPr>
            <a:r>
              <a:rPr lang="en-US" altLang="zh-CN" sz="2800" smtClean="0">
                <a:solidFill>
                  <a:srgbClr val="FF0000"/>
                </a:solidFill>
                <a:latin typeface="Times New Roman" panose="02020603050405020304" pitchFamily="18" charset="0"/>
              </a:rPr>
              <a:t>queen</a:t>
            </a:r>
            <a:r>
              <a:rPr lang="zh-CN" altLang="en-US" sz="2800" smtClean="0">
                <a:solidFill>
                  <a:srgbClr val="FF0000"/>
                </a:solidFill>
                <a:latin typeface="Times New Roman" panose="02020603050405020304" pitchFamily="18" charset="0"/>
              </a:rPr>
              <a:t>　</a:t>
            </a:r>
            <a:r>
              <a:rPr lang="en-US" altLang="zh-CN" sz="2800" smtClean="0">
                <a:solidFill>
                  <a:srgbClr val="FF0000"/>
                </a:solidFill>
                <a:latin typeface="Times New Roman" panose="02020603050405020304" pitchFamily="18" charset="0"/>
              </a:rPr>
              <a:t>quiet</a:t>
            </a:r>
            <a:r>
              <a:rPr lang="zh-CN" altLang="en-US" sz="2800" smtClean="0">
                <a:solidFill>
                  <a:srgbClr val="FF0000"/>
                </a:solidFill>
                <a:latin typeface="Times New Roman" panose="02020603050405020304" pitchFamily="18" charset="0"/>
              </a:rPr>
              <a:t>　</a:t>
            </a:r>
            <a:endParaRPr lang="zh-CN" altLang="en-US" sz="2800"/>
          </a:p>
        </p:txBody>
      </p:sp>
      <p:sp>
        <p:nvSpPr>
          <p:cNvPr id="26" name="矩形 25"/>
          <p:cNvSpPr>
            <a:spLocks noChangeAspect="1"/>
          </p:cNvSpPr>
          <p:nvPr/>
        </p:nvSpPr>
        <p:spPr>
          <a:xfrm>
            <a:off x="7228393" y="4018587"/>
            <a:ext cx="2526654"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share     sugar</a:t>
            </a:r>
            <a:r>
              <a:rPr lang="zh-CN" altLang="en-US" sz="2800">
                <a:solidFill>
                  <a:srgbClr val="FF0000"/>
                </a:solidFill>
                <a:latin typeface="Times New Roman" panose="02020603050405020304" pitchFamily="18" charset="0"/>
              </a:rPr>
              <a:t>　</a:t>
            </a:r>
            <a:endParaRPr lang="zh-CN" altLang="en-US" sz="2800"/>
          </a:p>
        </p:txBody>
      </p:sp>
      <p:sp>
        <p:nvSpPr>
          <p:cNvPr id="27" name="矩形 26"/>
          <p:cNvSpPr>
            <a:spLocks noChangeAspect="1"/>
          </p:cNvSpPr>
          <p:nvPr/>
        </p:nvSpPr>
        <p:spPr>
          <a:xfrm>
            <a:off x="7096288" y="4592951"/>
            <a:ext cx="2972289"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usually</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television</a:t>
            </a:r>
            <a:endParaRPr lang="zh-CN" altLang="en-US" sz="2800"/>
          </a:p>
        </p:txBody>
      </p:sp>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randombar(horizontal)">
                                      <p:cBhvr>
                                        <p:cTn id="15" dur="500"/>
                                        <p:tgtEl>
                                          <p:spTgt spid="18"/>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randombar(horizontal)">
                                      <p:cBhvr>
                                        <p:cTn id="20" dur="500"/>
                                        <p:tgtEl>
                                          <p:spTgt spid="21"/>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randombar(horizontal)">
                                      <p:cBhvr>
                                        <p:cTn id="25" dur="500"/>
                                        <p:tgtEl>
                                          <p:spTgt spid="22"/>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randombar(horizontal)">
                                      <p:cBhvr>
                                        <p:cTn id="30" dur="500"/>
                                        <p:tgtEl>
                                          <p:spTgt spid="23"/>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randombar(horizontal)">
                                      <p:cBhvr>
                                        <p:cTn id="35" dur="500"/>
                                        <p:tgtEl>
                                          <p:spTgt spid="24"/>
                                        </p:tgtEl>
                                      </p:cBhvr>
                                    </p:animEffect>
                                  </p:childTnLst>
                                </p:cTn>
                              </p:par>
                            </p:childTnLst>
                          </p:cTn>
                        </p:par>
                      </p:childTnLst>
                    </p:cTn>
                  </p:par>
                  <p:par>
                    <p:cTn id="36" fill="hold">
                      <p:stCondLst>
                        <p:cond delay="indefinite"/>
                      </p:stCondLst>
                      <p:childTnLst>
                        <p:par>
                          <p:cTn id="37" fill="hold">
                            <p:stCondLst>
                              <p:cond delay="0"/>
                            </p:stCondLst>
                            <p:childTnLst>
                              <p:par>
                                <p:cTn id="38" presetID="14" presetClass="entr" presetSubtype="10" fill="hold" grpId="0" nodeType="click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randombar(horizontal)">
                                      <p:cBhvr>
                                        <p:cTn id="40" dur="500"/>
                                        <p:tgtEl>
                                          <p:spTgt spid="25"/>
                                        </p:tgtEl>
                                      </p:cBhvr>
                                    </p:animEffect>
                                  </p:childTnLst>
                                </p:cTn>
                              </p:par>
                            </p:childTnLst>
                          </p:cTn>
                        </p:par>
                      </p:childTnLst>
                    </p:cTn>
                  </p:par>
                  <p:par>
                    <p:cTn id="41" fill="hold">
                      <p:stCondLst>
                        <p:cond delay="indefinite"/>
                      </p:stCondLst>
                      <p:childTnLst>
                        <p:par>
                          <p:cTn id="42" fill="hold">
                            <p:stCondLst>
                              <p:cond delay="0"/>
                            </p:stCondLst>
                            <p:childTnLst>
                              <p:par>
                                <p:cTn id="43" presetID="14" presetClass="entr" presetSubtype="10" fill="hold" grpId="0" nodeType="click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randombar(horizontal)">
                                      <p:cBhvr>
                                        <p:cTn id="45" dur="500"/>
                                        <p:tgtEl>
                                          <p:spTgt spid="26"/>
                                        </p:tgtEl>
                                      </p:cBhvr>
                                    </p:animEffect>
                                  </p:childTnLst>
                                </p:cTn>
                              </p:par>
                            </p:childTnLst>
                          </p:cTn>
                        </p:par>
                      </p:childTnLst>
                    </p:cTn>
                  </p:par>
                  <p:par>
                    <p:cTn id="46" fill="hold">
                      <p:stCondLst>
                        <p:cond delay="indefinite"/>
                      </p:stCondLst>
                      <p:childTnLst>
                        <p:par>
                          <p:cTn id="47" fill="hold">
                            <p:stCondLst>
                              <p:cond delay="0"/>
                            </p:stCondLst>
                            <p:childTnLst>
                              <p:par>
                                <p:cTn id="48" presetID="14" presetClass="entr" presetSubtype="10" fill="hold" grpId="0" nodeType="click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randombar(horizontal)">
                                      <p:cBhvr>
                                        <p:cTn id="5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1" grpId="0"/>
      <p:bldP spid="22" grpId="0"/>
      <p:bldP spid="23" grpId="0"/>
      <p:bldP spid="24" grpId="0"/>
      <p:bldP spid="25" grpId="0"/>
      <p:bldP spid="26" grpId="0"/>
      <p:bldP spid="2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562080"/>
            <a:ext cx="11430000" cy="513371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二、根据句意及首字母或中文提示写出单词。</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.When meeting new friends, don’t forget to say something about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y</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.My father is an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e</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who designs bridges.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.She always wears the latest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f</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clothes, which makes her look so pretty.</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.The famous movie was made by an excellent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导演</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.If you can play the piano well, you might become a great </a:t>
            </a:r>
            <a:endParaRPr lang="en-US" altLang="zh-CN" sz="2800" smtClean="0">
              <a:solidFill>
                <a:srgbClr val="000000"/>
              </a:solidFill>
              <a:latin typeface="Times New Roman" panose="02020603050405020304" pitchFamily="18" charset="0"/>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m</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one day.</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885857" y="1633885"/>
            <a:ext cx="1361270"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yourself</a:t>
            </a:r>
            <a:endParaRPr lang="zh-CN" altLang="en-US" sz="2800"/>
          </a:p>
        </p:txBody>
      </p:sp>
      <p:sp>
        <p:nvSpPr>
          <p:cNvPr id="5" name="矩形 4"/>
          <p:cNvSpPr>
            <a:spLocks noChangeAspect="1"/>
          </p:cNvSpPr>
          <p:nvPr/>
        </p:nvSpPr>
        <p:spPr>
          <a:xfrm>
            <a:off x="3351655" y="2206478"/>
            <a:ext cx="1778051"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engineer</a:t>
            </a:r>
            <a:r>
              <a:rPr lang="zh-CN" altLang="en-US" sz="2800">
                <a:solidFill>
                  <a:srgbClr val="FF0000"/>
                </a:solidFill>
                <a:latin typeface="Times New Roman" panose="02020603050405020304" pitchFamily="18" charset="0"/>
              </a:rPr>
              <a:t>　</a:t>
            </a:r>
            <a:endParaRPr lang="zh-CN" altLang="en-US" sz="2800"/>
          </a:p>
        </p:txBody>
      </p:sp>
      <p:sp>
        <p:nvSpPr>
          <p:cNvPr id="6" name="矩形 5"/>
          <p:cNvSpPr>
            <a:spLocks noChangeAspect="1"/>
          </p:cNvSpPr>
          <p:nvPr/>
        </p:nvSpPr>
        <p:spPr>
          <a:xfrm>
            <a:off x="4892779" y="2771924"/>
            <a:ext cx="1241045"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fashion</a:t>
            </a:r>
            <a:endParaRPr lang="zh-CN" altLang="en-US" sz="2800"/>
          </a:p>
        </p:txBody>
      </p:sp>
      <p:sp>
        <p:nvSpPr>
          <p:cNvPr id="7" name="矩形 6"/>
          <p:cNvSpPr>
            <a:spLocks noChangeAspect="1"/>
          </p:cNvSpPr>
          <p:nvPr/>
        </p:nvSpPr>
        <p:spPr>
          <a:xfrm>
            <a:off x="7471592" y="3881533"/>
            <a:ext cx="1300356"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director</a:t>
            </a:r>
            <a:endParaRPr lang="zh-CN" altLang="en-US" sz="2800"/>
          </a:p>
        </p:txBody>
      </p:sp>
      <p:sp>
        <p:nvSpPr>
          <p:cNvPr id="8" name="矩形 7"/>
          <p:cNvSpPr>
            <a:spLocks noChangeAspect="1"/>
          </p:cNvSpPr>
          <p:nvPr/>
        </p:nvSpPr>
        <p:spPr>
          <a:xfrm>
            <a:off x="1039970" y="5019205"/>
            <a:ext cx="1478290"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musician</a:t>
            </a:r>
            <a:endParaRPr lang="zh-CN" altLang="en-US" sz="2800"/>
          </a:p>
        </p:txBody>
      </p:sp>
    </p:spTree>
    <p:extLst>
      <p:ext uri="{BB962C8B-B14F-4D97-AF65-F5344CB8AC3E}">
        <p14:creationId xmlns:p14="http://schemas.microsoft.com/office/powerpoint/2010/main" val="1315391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randombar(horizontal)">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537357"/>
            <a:ext cx="11430000" cy="401340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三、根据中文意思</a:t>
            </a: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完成英语句</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子</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当你长大了</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你想做什么</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我想成为一名消防员。</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—What do you want to be when you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a:t>
            </a:r>
            <a:r>
              <a:rPr lang="en-US" altLang="zh-CN" sz="2800" smtClean="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 want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他对我来说就像一位英雄。</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He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to </a:t>
            </a:r>
            <a:r>
              <a:rPr lang="en-US" altLang="zh-CN" sz="2800">
                <a:solidFill>
                  <a:srgbClr val="000000"/>
                </a:solidFill>
                <a:latin typeface="Times New Roman" panose="02020603050405020304" pitchFamily="18" charset="0"/>
                <a:cs typeface="Times New Roman" panose="02020603050405020304" pitchFamily="18" charset="0"/>
              </a:rPr>
              <a:t>me.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6177049" y="2155022"/>
            <a:ext cx="2270173"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grow </a:t>
            </a:r>
            <a:r>
              <a:rPr lang="en-US" altLang="zh-CN" sz="2800" smtClean="0">
                <a:solidFill>
                  <a:srgbClr val="FF0000"/>
                </a:solidFill>
                <a:latin typeface="Times New Roman" panose="02020603050405020304" pitchFamily="18" charset="0"/>
              </a:rPr>
              <a:t>          up</a:t>
            </a:r>
            <a:endParaRPr lang="zh-CN" altLang="en-US" sz="2800"/>
          </a:p>
        </p:txBody>
      </p:sp>
      <p:sp>
        <p:nvSpPr>
          <p:cNvPr id="4" name="矩形 3"/>
          <p:cNvSpPr>
            <a:spLocks noChangeAspect="1"/>
          </p:cNvSpPr>
          <p:nvPr/>
        </p:nvSpPr>
        <p:spPr>
          <a:xfrm>
            <a:off x="2164487" y="2809808"/>
            <a:ext cx="6295313"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to </a:t>
            </a:r>
            <a:r>
              <a:rPr lang="en-US" altLang="zh-CN" sz="2800" smtClean="0">
                <a:solidFill>
                  <a:srgbClr val="FF0000"/>
                </a:solidFill>
                <a:latin typeface="Times New Roman" panose="02020603050405020304" pitchFamily="18" charset="0"/>
              </a:rPr>
              <a:t>                   be              </a:t>
            </a:r>
            <a:r>
              <a:rPr lang="en-US" altLang="zh-CN" sz="2800">
                <a:solidFill>
                  <a:srgbClr val="FF0000"/>
                </a:solidFill>
                <a:latin typeface="Times New Roman" panose="02020603050405020304" pitchFamily="18" charset="0"/>
              </a:rPr>
              <a:t>a </a:t>
            </a:r>
            <a:r>
              <a:rPr lang="en-US" altLang="zh-CN" sz="2800" smtClean="0">
                <a:solidFill>
                  <a:srgbClr val="FF0000"/>
                </a:solidFill>
                <a:latin typeface="Times New Roman" panose="02020603050405020304" pitchFamily="18" charset="0"/>
              </a:rPr>
              <a:t>            fireman</a:t>
            </a:r>
            <a:endParaRPr lang="zh-CN" altLang="en-US" sz="2800"/>
          </a:p>
        </p:txBody>
      </p:sp>
      <p:sp>
        <p:nvSpPr>
          <p:cNvPr id="5" name="矩形 4"/>
          <p:cNvSpPr>
            <a:spLocks noChangeAspect="1"/>
          </p:cNvSpPr>
          <p:nvPr/>
        </p:nvSpPr>
        <p:spPr>
          <a:xfrm>
            <a:off x="1414474" y="3884683"/>
            <a:ext cx="5796780"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is </a:t>
            </a:r>
            <a:r>
              <a:rPr lang="en-US" altLang="zh-CN" sz="2800" smtClean="0">
                <a:solidFill>
                  <a:srgbClr val="FF0000"/>
                </a:solidFill>
                <a:latin typeface="Times New Roman" panose="02020603050405020304" pitchFamily="18" charset="0"/>
              </a:rPr>
              <a:t>              like               a               </a:t>
            </a:r>
            <a:r>
              <a:rPr lang="en-US" altLang="zh-CN" sz="2800">
                <a:solidFill>
                  <a:srgbClr val="FF0000"/>
                </a:solidFill>
                <a:latin typeface="Times New Roman" panose="02020603050405020304" pitchFamily="18" charset="0"/>
              </a:rPr>
              <a:t>hero</a:t>
            </a:r>
            <a:endParaRPr lang="zh-CN" altLang="en-US" sz="2800"/>
          </a:p>
        </p:txBody>
      </p:sp>
    </p:spTree>
    <p:extLst>
      <p:ext uri="{BB962C8B-B14F-4D97-AF65-F5344CB8AC3E}">
        <p14:creationId xmlns:p14="http://schemas.microsoft.com/office/powerpoint/2010/main" val="4161200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459804"/>
            <a:ext cx="11430000" cy="56938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你怎么才能成为一名消防员呢</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我打算每天锻炼。</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—How are you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a </a:t>
            </a:r>
            <a:r>
              <a:rPr lang="en-US" altLang="zh-CN" sz="2800">
                <a:solidFill>
                  <a:srgbClr val="000000"/>
                </a:solidFill>
                <a:latin typeface="Times New Roman" panose="02020603050405020304" pitchFamily="18" charset="0"/>
                <a:cs typeface="Times New Roman" panose="02020603050405020304" pitchFamily="18" charset="0"/>
              </a:rPr>
              <a:t>fireman?</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—I’m going to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a:t>
            </a:r>
            <a:r>
              <a:rPr lang="en-US" altLang="zh-CN" sz="2800" smtClean="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我想成为一名时装设计师。</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 want to be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a:t>
            </a:r>
            <a:r>
              <a:rPr lang="en-US" altLang="zh-CN" sz="2800" smtClean="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你打算怎么做呢</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我打算努力学习数学。</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—How do you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smtClean="0">
                <a:solidFill>
                  <a:srgbClr val="000000"/>
                </a:solidFill>
                <a:latin typeface="Times New Roman" panose="02020603050405020304" pitchFamily="18" charset="0"/>
                <a:cs typeface="Times New Roman" panose="02020603050405020304" pitchFamily="18" charset="0"/>
              </a:rPr>
              <a:t>do </a:t>
            </a:r>
            <a:r>
              <a:rPr lang="en-US" altLang="zh-CN" sz="2800">
                <a:solidFill>
                  <a:srgbClr val="000000"/>
                </a:solidFill>
                <a:latin typeface="Times New Roman" panose="02020603050405020304" pitchFamily="18" charset="0"/>
                <a:cs typeface="Times New Roman" panose="02020603050405020304" pitchFamily="18" charset="0"/>
              </a:rPr>
              <a:t>that?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—I’m going to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a:t>
            </a:r>
            <a:r>
              <a:rPr lang="en-US" altLang="zh-CN" sz="2800" smtClean="0">
                <a:solidFill>
                  <a:srgbClr val="000000"/>
                </a:solidFill>
                <a:latin typeface="Times New Roman" panose="02020603050405020304" pitchFamily="18" charset="0"/>
                <a:cs typeface="Times New Roman" panose="02020603050405020304" pitchFamily="18" charset="0"/>
              </a:rPr>
              <a:t>maths</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109710" y="1562723"/>
            <a:ext cx="4370107"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going </a:t>
            </a:r>
            <a:r>
              <a:rPr lang="en-US" altLang="zh-CN" sz="2800" smtClean="0">
                <a:solidFill>
                  <a:srgbClr val="FF0000"/>
                </a:solidFill>
                <a:latin typeface="Times New Roman" panose="02020603050405020304" pitchFamily="18" charset="0"/>
              </a:rPr>
              <a:t>           to          become</a:t>
            </a:r>
            <a:endParaRPr lang="zh-CN" altLang="en-US" sz="2800"/>
          </a:p>
        </p:txBody>
      </p:sp>
      <p:sp>
        <p:nvSpPr>
          <p:cNvPr id="4" name="矩形 3"/>
          <p:cNvSpPr>
            <a:spLocks noChangeAspect="1"/>
          </p:cNvSpPr>
          <p:nvPr/>
        </p:nvSpPr>
        <p:spPr>
          <a:xfrm>
            <a:off x="2893953" y="2132076"/>
            <a:ext cx="4288353" cy="609398"/>
          </a:xfrm>
          <a:prstGeom prst="rect">
            <a:avLst/>
          </a:prstGeom>
        </p:spPr>
        <p:txBody>
          <a:bodyPr wrap="none">
            <a:spAutoFit/>
          </a:bodyPr>
          <a:lstStyle/>
          <a:p>
            <a:pPr>
              <a:lnSpc>
                <a:spcPct val="120000"/>
              </a:lnSpc>
            </a:pPr>
            <a:r>
              <a:rPr lang="en-US" altLang="zh-CN" sz="2800" smtClean="0">
                <a:solidFill>
                  <a:srgbClr val="FF0000"/>
                </a:solidFill>
                <a:latin typeface="Times New Roman" panose="02020603050405020304" pitchFamily="18" charset="0"/>
              </a:rPr>
              <a:t>exercise        </a:t>
            </a:r>
            <a:r>
              <a:rPr lang="en-US" altLang="zh-CN" sz="2800">
                <a:solidFill>
                  <a:srgbClr val="FF0000"/>
                </a:solidFill>
                <a:latin typeface="Times New Roman" panose="02020603050405020304" pitchFamily="18" charset="0"/>
              </a:rPr>
              <a:t>every </a:t>
            </a:r>
            <a:r>
              <a:rPr lang="en-US" altLang="zh-CN" sz="2800" smtClean="0">
                <a:solidFill>
                  <a:srgbClr val="FF0000"/>
                </a:solidFill>
                <a:latin typeface="Times New Roman" panose="02020603050405020304" pitchFamily="18" charset="0"/>
              </a:rPr>
              <a:t>         day</a:t>
            </a:r>
            <a:endParaRPr lang="zh-CN" altLang="en-US" sz="2800"/>
          </a:p>
        </p:txBody>
      </p:sp>
      <p:sp>
        <p:nvSpPr>
          <p:cNvPr id="5" name="矩形 4"/>
          <p:cNvSpPr>
            <a:spLocks noChangeAspect="1"/>
          </p:cNvSpPr>
          <p:nvPr/>
        </p:nvSpPr>
        <p:spPr>
          <a:xfrm>
            <a:off x="2503535" y="3234995"/>
            <a:ext cx="4679486"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 </a:t>
            </a:r>
            <a:r>
              <a:rPr lang="en-US" altLang="zh-CN" sz="2800" smtClean="0">
                <a:solidFill>
                  <a:srgbClr val="FF0000"/>
                </a:solidFill>
                <a:latin typeface="Times New Roman" panose="02020603050405020304" pitchFamily="18" charset="0"/>
              </a:rPr>
              <a:t>               fashion       designer</a:t>
            </a:r>
            <a:endParaRPr lang="zh-CN" altLang="en-US" sz="2800"/>
          </a:p>
        </p:txBody>
      </p:sp>
      <p:sp>
        <p:nvSpPr>
          <p:cNvPr id="6" name="矩形 5"/>
          <p:cNvSpPr>
            <a:spLocks noChangeAspect="1"/>
          </p:cNvSpPr>
          <p:nvPr/>
        </p:nvSpPr>
        <p:spPr>
          <a:xfrm>
            <a:off x="3294067" y="4905902"/>
            <a:ext cx="2068195"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plan </a:t>
            </a:r>
            <a:r>
              <a:rPr lang="en-US" altLang="zh-CN" sz="2800" smtClean="0">
                <a:solidFill>
                  <a:srgbClr val="FF0000"/>
                </a:solidFill>
                <a:latin typeface="Times New Roman" panose="02020603050405020304" pitchFamily="18" charset="0"/>
              </a:rPr>
              <a:t>          to</a:t>
            </a:r>
            <a:endParaRPr lang="zh-CN" altLang="en-US" sz="2800"/>
          </a:p>
        </p:txBody>
      </p:sp>
      <p:sp>
        <p:nvSpPr>
          <p:cNvPr id="7" name="矩形 6"/>
          <p:cNvSpPr>
            <a:spLocks noChangeAspect="1"/>
          </p:cNvSpPr>
          <p:nvPr/>
        </p:nvSpPr>
        <p:spPr>
          <a:xfrm>
            <a:off x="3109710" y="5478495"/>
            <a:ext cx="4063933"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work </a:t>
            </a:r>
            <a:r>
              <a:rPr lang="en-US" altLang="zh-CN" sz="2800" smtClean="0">
                <a:solidFill>
                  <a:srgbClr val="FF0000"/>
                </a:solidFill>
                <a:latin typeface="Times New Roman" panose="02020603050405020304" pitchFamily="18" charset="0"/>
              </a:rPr>
              <a:t>         hard               at</a:t>
            </a:r>
            <a:endParaRPr lang="zh-CN" altLang="en-US" sz="2800"/>
          </a:p>
        </p:txBody>
      </p:sp>
    </p:spTree>
    <p:extLst>
      <p:ext uri="{BB962C8B-B14F-4D97-AF65-F5344CB8AC3E}">
        <p14:creationId xmlns:p14="http://schemas.microsoft.com/office/powerpoint/2010/main" val="4276811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06050"/>
            <a:ext cx="11430000" cy="56938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四、补全对话</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阅读下面的对话</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根据上下文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选择恰当的选项补全对话</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使句意完整、符合逻辑。</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其中有两项为多余选项</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A:Hi, Zhao Hui!What are you doing?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B:Hi, Peter!I’m reading a book.</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1</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B:It’s about computers.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A:Isn’t it boring?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B:No.I like computers very much.</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2</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A:Really?</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3</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4173759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664357"/>
            <a:ext cx="11430000" cy="4513287"/>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B:I’m going to read more books about computers.And I’m going to study computer science at university.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A:Great!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B:What about you?</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4</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A:I like playing basketball.So I want to be a basketball player.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B:How are you going to do that?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5</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B:Yeah.It’s the best way to become a good basketball player.</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7647664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868233"/>
            <a:ext cx="11430000" cy="3953133"/>
          </a:xfrm>
          <a:prstGeom prst="rect">
            <a:avLst/>
          </a:prstGeom>
          <a:ln>
            <a:solidFill>
              <a:schemeClr val="tx1"/>
            </a:solidFill>
          </a:ln>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A.I want to be a computer programmer when I grow up.</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B.What do you want to be?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C.I’m going to practice basketball every day.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D.What do you do?</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E.What’s it about?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F.How are you going to become a computer programmer?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G.Where are you going to work?</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4821366"/>
            <a:ext cx="2074607"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b="1">
                <a:solidFill>
                  <a:srgbClr val="FF0000"/>
                </a:solidFill>
                <a:latin typeface="Times New Roman" panose="02020603050405020304" pitchFamily="18" charset="0"/>
                <a:cs typeface="Times New Roman" panose="02020603050405020304" pitchFamily="18" charset="0"/>
              </a:rPr>
              <a:t>1</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5</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smtClean="0">
                <a:solidFill>
                  <a:srgbClr val="FF0000"/>
                </a:solidFill>
                <a:latin typeface="Times New Roman" panose="02020603050405020304" pitchFamily="18" charset="0"/>
                <a:cs typeface="Times New Roman" panose="02020603050405020304" pitchFamily="18" charset="0"/>
              </a:rPr>
              <a:t>EAFBC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793661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499</TotalTime>
  <Words>733</Words>
  <Application>Microsoft Office PowerPoint</Application>
  <PresentationFormat>宽屏</PresentationFormat>
  <Paragraphs>124</Paragraphs>
  <Slides>16</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16</vt:i4>
      </vt:variant>
    </vt:vector>
  </HeadingPairs>
  <TitlesOfParts>
    <vt:vector size="28" baseType="lpstr">
      <vt:lpstr>NEU-BZ-S92</vt:lpstr>
      <vt:lpstr>方正书宋_GBK</vt:lpstr>
      <vt:lpstr>黑体</vt:lpstr>
      <vt:lpstr>华文隶书</vt:lpstr>
      <vt:lpstr>隶书</vt:lpstr>
      <vt:lpstr>宋体</vt:lpstr>
      <vt:lpstr>微软雅黑</vt:lpstr>
      <vt:lpstr>Arial</vt:lpstr>
      <vt:lpstr>Calibri</vt:lpstr>
      <vt:lpstr>Times New Roman</vt:lpstr>
      <vt:lpstr>Office 主题</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Windows User</cp:lastModifiedBy>
  <cp:revision>72</cp:revision>
  <dcterms:created xsi:type="dcterms:W3CDTF">2021-07-19T03:09:34Z</dcterms:created>
  <dcterms:modified xsi:type="dcterms:W3CDTF">2025-09-15T02:43:56Z</dcterms:modified>
</cp:coreProperties>
</file>